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6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6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5" r:id="rId42"/>
    <p:sldId id="303" r:id="rId43"/>
    <p:sldId id="304" r:id="rId44"/>
    <p:sldId id="342" r:id="rId45"/>
    <p:sldId id="306" r:id="rId46"/>
    <p:sldId id="309" r:id="rId47"/>
    <p:sldId id="310" r:id="rId48"/>
    <p:sldId id="308" r:id="rId49"/>
    <p:sldId id="262" r:id="rId50"/>
    <p:sldId id="312" r:id="rId51"/>
    <p:sldId id="313" r:id="rId52"/>
    <p:sldId id="314" r:id="rId53"/>
    <p:sldId id="315" r:id="rId54"/>
    <p:sldId id="316" r:id="rId55"/>
    <p:sldId id="311" r:id="rId56"/>
    <p:sldId id="317" r:id="rId57"/>
    <p:sldId id="319" r:id="rId58"/>
    <p:sldId id="321" r:id="rId59"/>
    <p:sldId id="320" r:id="rId60"/>
    <p:sldId id="322" r:id="rId61"/>
    <p:sldId id="263" r:id="rId62"/>
    <p:sldId id="324" r:id="rId63"/>
    <p:sldId id="325" r:id="rId64"/>
    <p:sldId id="326" r:id="rId65"/>
    <p:sldId id="327" r:id="rId66"/>
    <p:sldId id="328" r:id="rId67"/>
    <p:sldId id="329" r:id="rId68"/>
    <p:sldId id="323" r:id="rId69"/>
    <p:sldId id="330" r:id="rId70"/>
    <p:sldId id="331" r:id="rId71"/>
    <p:sldId id="332" r:id="rId72"/>
    <p:sldId id="333" r:id="rId73"/>
    <p:sldId id="334" r:id="rId74"/>
    <p:sldId id="264" r:id="rId75"/>
    <p:sldId id="354" r:id="rId76"/>
    <p:sldId id="343" r:id="rId77"/>
    <p:sldId id="352" r:id="rId78"/>
    <p:sldId id="353" r:id="rId79"/>
    <p:sldId id="344" r:id="rId80"/>
    <p:sldId id="345" r:id="rId81"/>
    <p:sldId id="346" r:id="rId82"/>
    <p:sldId id="347" r:id="rId83"/>
    <p:sldId id="348" r:id="rId84"/>
    <p:sldId id="355" r:id="rId85"/>
    <p:sldId id="356" r:id="rId86"/>
    <p:sldId id="357" r:id="rId87"/>
    <p:sldId id="335" r:id="rId88"/>
    <p:sldId id="259" r:id="rId89"/>
    <p:sldId id="260" r:id="rId90"/>
    <p:sldId id="349" r:id="rId91"/>
    <p:sldId id="350" r:id="rId92"/>
    <p:sldId id="351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285" y="616585"/>
            <a:ext cx="9144000" cy="1790700"/>
          </a:xfrm>
        </p:spPr>
        <p:txBody>
          <a:bodyPr/>
          <a:p>
            <a:r>
              <a:rPr lang="" altLang="en-US"/>
              <a:t>《</a:t>
            </a:r>
            <a:r>
              <a:rPr lang="en-US" altLang="en-US"/>
              <a:t>生物信息学</a:t>
            </a:r>
            <a:r>
              <a:rPr lang="" altLang="en-US"/>
              <a:t>》干货分享</a:t>
            </a: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2285" y="5121275"/>
            <a:ext cx="9144000" cy="1038225"/>
          </a:xfrm>
        </p:spPr>
        <p:txBody>
          <a:bodyPr/>
          <a:p>
            <a:r>
              <a:rPr lang="en-US" altLang="en-US"/>
              <a:t>王凯（宾夕法尼亚大学）</a:t>
            </a:r>
            <a:endParaRPr lang="en-US" altLang="en-US"/>
          </a:p>
          <a:p>
            <a:r>
              <a:rPr lang="en-US" altLang="en-US"/>
              <a:t>2019.07.29-08.02</a:t>
            </a:r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772285" y="28025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2019龙星课程</a:t>
            </a:r>
            <a:endParaRPr lang="en-US" altLang="en-US"/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1772285" y="2574290"/>
            <a:ext cx="9144000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" altLang="en-US"/>
              <a:t>伊现富</a:t>
            </a:r>
            <a:endParaRPr lang="" altLang="en-US"/>
          </a:p>
          <a:p>
            <a:r>
              <a:rPr lang="" altLang="en-US"/>
              <a:t>20190818</a:t>
            </a:r>
            <a:endParaRPr lang="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8070" t="14800" r="9268" b="10997"/>
          <a:stretch>
            <a:fillRect/>
          </a:stretch>
        </p:blipFill>
        <p:spPr>
          <a:xfrm>
            <a:off x="10681335" y="8890"/>
            <a:ext cx="1483360" cy="1068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206" t="15724" r="52972" b="24072"/>
          <a:stretch>
            <a:fillRect/>
          </a:stretch>
        </p:blipFill>
        <p:spPr>
          <a:xfrm>
            <a:off x="9469120" y="8890"/>
            <a:ext cx="1119505" cy="1068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" y="13335"/>
            <a:ext cx="12156440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24765"/>
            <a:ext cx="12136120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3810"/>
            <a:ext cx="12187555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14605"/>
            <a:ext cx="12153900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13970"/>
            <a:ext cx="1214691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24765"/>
            <a:ext cx="12146915" cy="683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5080"/>
            <a:ext cx="1217676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80010"/>
            <a:ext cx="10539730" cy="66973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53975" y="1346200"/>
            <a:ext cx="2534285" cy="1639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Genome build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100" y="24130"/>
            <a:ext cx="11607800" cy="680974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8037195" y="3302635"/>
            <a:ext cx="3316605" cy="1639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Coordinate system</a:t>
            </a: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5145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1: </a:t>
            </a:r>
            <a:r>
              <a:rPr lang="" altLang="en-US"/>
              <a:t>V</a:t>
            </a:r>
            <a:r>
              <a:rPr lang="en-US" altLang="en-US"/>
              <a:t>ariant calling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12151360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-15240"/>
            <a:ext cx="1220660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24765"/>
            <a:ext cx="1212278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635"/>
            <a:ext cx="1217676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4445"/>
            <a:ext cx="12096750" cy="68052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-15875"/>
            <a:ext cx="12136755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4445"/>
            <a:ext cx="12125960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4445"/>
            <a:ext cx="1215771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14605"/>
            <a:ext cx="1217676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-5715"/>
            <a:ext cx="1212278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15" y="1177925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2: </a:t>
            </a:r>
            <a:r>
              <a:rPr lang="" altLang="en-US"/>
              <a:t>A</a:t>
            </a:r>
            <a:r>
              <a:rPr lang="en-US" altLang="en-US"/>
              <a:t>lignment of sequencing data 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150110" y="2276475"/>
            <a:ext cx="455612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3200"/>
              <a:t>Dynamic programming</a:t>
            </a:r>
            <a:endParaRPr lang="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3200"/>
              <a:t>BWT</a:t>
            </a:r>
            <a:endParaRPr lang="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45" y="1774190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1: </a:t>
            </a:r>
            <a:r>
              <a:rPr lang="" altLang="en-US"/>
              <a:t>G</a:t>
            </a:r>
            <a:r>
              <a:rPr lang="en-US" altLang="en-US"/>
              <a:t>enomic technologies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386330" y="2910205"/>
            <a:ext cx="5551805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3200"/>
              <a:t>Illumina sequencing</a:t>
            </a:r>
            <a:endParaRPr lang="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3200"/>
              <a:t>Single-molecule sequencing</a:t>
            </a:r>
            <a:endParaRPr lang="" alt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4445"/>
            <a:ext cx="1215771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-26035"/>
            <a:ext cx="1215898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10795"/>
            <a:ext cx="1215898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20955"/>
            <a:ext cx="1217676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-9525"/>
            <a:ext cx="12126595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14605"/>
            <a:ext cx="12117070" cy="68167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-15875"/>
            <a:ext cx="1218628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20" y="14605"/>
            <a:ext cx="12065000" cy="67868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-36195"/>
            <a:ext cx="1217549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545" y="24765"/>
            <a:ext cx="12085320" cy="6798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" y="537845"/>
            <a:ext cx="3561715" cy="1710055"/>
          </a:xfrm>
        </p:spPr>
        <p:txBody>
          <a:bodyPr>
            <a:normAutofit fontScale="90000"/>
          </a:bodyPr>
          <a:p>
            <a:r>
              <a:rPr lang="en-US"/>
              <a:t>How Illumina</a:t>
            </a:r>
            <a:br>
              <a:rPr lang="en-US"/>
            </a:br>
            <a:r>
              <a:rPr lang="en-US"/>
              <a:t>sequencing</a:t>
            </a:r>
            <a:br>
              <a:rPr lang="en-US"/>
            </a:br>
            <a:r>
              <a:rPr lang="en-US"/>
              <a:t>works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830" y="1270"/>
            <a:ext cx="8957945" cy="6863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50620" y="28117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/>
              <a:t>桥式扩增</a:t>
            </a:r>
            <a:endParaRPr lang="" alt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995680" y="515810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2400"/>
              <a:t>边合成边测序</a:t>
            </a:r>
            <a:endParaRPr lang="" altLang="en-US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910" y="14605"/>
            <a:ext cx="1208659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910" y="14605"/>
            <a:ext cx="1212278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" y="54610"/>
            <a:ext cx="12070080" cy="67900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" y="32385"/>
            <a:ext cx="12050395" cy="67792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7190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2: genome assembly</a:t>
            </a:r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" y="4445"/>
            <a:ext cx="1208659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705" y="14605"/>
            <a:ext cx="1210564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6035"/>
            <a:ext cx="1218501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05" y="927735"/>
            <a:ext cx="10515600" cy="1983740"/>
          </a:xfrm>
        </p:spPr>
        <p:txBody>
          <a:bodyPr>
            <a:normAutofit/>
          </a:bodyPr>
          <a:p>
            <a:r>
              <a:rPr lang="en-US" altLang="en-US"/>
              <a:t>Day 3: </a:t>
            </a:r>
            <a:r>
              <a:rPr lang="" altLang="en-US"/>
              <a:t>D</a:t>
            </a:r>
            <a:r>
              <a:rPr lang="en-US" altLang="en-US"/>
              <a:t>etection of structural variants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5715"/>
            <a:ext cx="1218628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26035"/>
            <a:ext cx="12230100" cy="6880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" y="10795"/>
            <a:ext cx="12165965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4445"/>
            <a:ext cx="1215771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545" y="14605"/>
            <a:ext cx="1212278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150" y="73660"/>
            <a:ext cx="8948420" cy="67113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3800"/>
            <a:ext cx="11112500" cy="1983740"/>
          </a:xfrm>
        </p:spPr>
        <p:txBody>
          <a:bodyPr>
            <a:normAutofit/>
          </a:bodyPr>
          <a:p>
            <a:r>
              <a:rPr lang="en-US" altLang="en-US"/>
              <a:t>Day 3: </a:t>
            </a:r>
            <a:r>
              <a:rPr lang="" altLang="en-US"/>
              <a:t>P</a:t>
            </a:r>
            <a:r>
              <a:rPr lang="en-US" altLang="en-US"/>
              <a:t>henotype-driven variant annotation/interpretation</a:t>
            </a:r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5715"/>
            <a:ext cx="12156440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4445"/>
            <a:ext cx="1208659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" y="44450"/>
            <a:ext cx="1210627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-26035"/>
            <a:ext cx="1214120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415" y="-15875"/>
            <a:ext cx="1216723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655" y="8255"/>
            <a:ext cx="11871325" cy="6841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1420" y="1274445"/>
            <a:ext cx="3049270" cy="1639570"/>
          </a:xfrm>
        </p:spPr>
        <p:txBody>
          <a:bodyPr>
            <a:normAutofit fontScale="90000"/>
          </a:bodyPr>
          <a:p>
            <a:r>
              <a:rPr lang="en-US"/>
              <a:t>Oxford Nanopore Sequencing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35" y="1237615"/>
            <a:ext cx="10515600" cy="1861820"/>
          </a:xfrm>
        </p:spPr>
        <p:txBody>
          <a:bodyPr>
            <a:normAutofit/>
          </a:bodyPr>
          <a:p>
            <a:r>
              <a:rPr lang="en-US" altLang="en-US"/>
              <a:t>Day 4: SNP and sequencing based association studies</a:t>
            </a: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13970"/>
            <a:ext cx="12105640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34925"/>
            <a:ext cx="12070080" cy="67900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7699" r="28749"/>
          <a:stretch>
            <a:fillRect/>
          </a:stretch>
        </p:blipFill>
        <p:spPr>
          <a:xfrm>
            <a:off x="41275" y="18415"/>
            <a:ext cx="6520815" cy="6850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7180" t="10918" r="17709" b="13089"/>
          <a:stretch>
            <a:fillRect/>
          </a:stretch>
        </p:blipFill>
        <p:spPr>
          <a:xfrm>
            <a:off x="7476490" y="4317365"/>
            <a:ext cx="3756660" cy="246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6664" t="4765" r="41447" b="86043"/>
          <a:stretch>
            <a:fillRect/>
          </a:stretch>
        </p:blipFill>
        <p:spPr>
          <a:xfrm>
            <a:off x="6221730" y="3787140"/>
            <a:ext cx="3210560" cy="39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10" y="199390"/>
            <a:ext cx="3270885" cy="1682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995" y="1871980"/>
            <a:ext cx="3823335" cy="181800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34290"/>
            <a:ext cx="12086590" cy="679958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178290" y="3256915"/>
            <a:ext cx="819150" cy="354330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4445"/>
            <a:ext cx="12096750" cy="680529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44450"/>
            <a:ext cx="12105640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735"/>
            <a:ext cx="10515600" cy="1861820"/>
          </a:xfrm>
        </p:spPr>
        <p:txBody>
          <a:bodyPr>
            <a:normAutofit/>
          </a:bodyPr>
          <a:p>
            <a:r>
              <a:rPr lang="en-US" altLang="en-US"/>
              <a:t>Day 4: Rare or </a:t>
            </a:r>
            <a:r>
              <a:rPr lang="en-US" altLang="en-US" i="1"/>
              <a:t>de novo</a:t>
            </a:r>
            <a:r>
              <a:rPr lang="en-US" altLang="en-US"/>
              <a:t> variants in human diseases</a:t>
            </a:r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14605"/>
            <a:ext cx="12086590" cy="67995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4445"/>
            <a:ext cx="1215898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-1905"/>
            <a:ext cx="12160250" cy="36639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3676015" y="3824605"/>
            <a:ext cx="5205730" cy="1639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SMRT sequencing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7620" y="-5080"/>
            <a:ext cx="1213612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34290"/>
            <a:ext cx="12075795" cy="67932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4445"/>
            <a:ext cx="1217803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2675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5: RNA-Seq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326005" y="2214245"/>
            <a:ext cx="29527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3200"/>
              <a:t>Normalization</a:t>
            </a:r>
            <a:endParaRPr lang="" altLang="en-US"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4445"/>
            <a:ext cx="12158980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14605"/>
            <a:ext cx="12187555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-5715"/>
            <a:ext cx="12176760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-26035"/>
            <a:ext cx="12126595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21590"/>
            <a:ext cx="1217676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996" t="5574" r="13471" b="5574"/>
          <a:stretch>
            <a:fillRect/>
          </a:stretch>
        </p:blipFill>
        <p:spPr>
          <a:xfrm>
            <a:off x="71755" y="1289685"/>
            <a:ext cx="5610860" cy="3866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7439" t="10976" r="24198" b="10452"/>
          <a:stretch>
            <a:fillRect/>
          </a:stretch>
        </p:blipFill>
        <p:spPr>
          <a:xfrm>
            <a:off x="6463665" y="-21590"/>
            <a:ext cx="4424045" cy="3350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592" t="10926" r="20984" b="9803"/>
          <a:stretch>
            <a:fillRect/>
          </a:stretch>
        </p:blipFill>
        <p:spPr>
          <a:xfrm>
            <a:off x="6463665" y="3630295"/>
            <a:ext cx="4424045" cy="3211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5" y="1642745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1: </a:t>
            </a:r>
            <a:r>
              <a:rPr lang="" altLang="en-US"/>
              <a:t>T</a:t>
            </a:r>
            <a:r>
              <a:rPr lang="en-US" altLang="en-US"/>
              <a:t>ypical file formats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181860" y="2798445"/>
            <a:ext cx="197231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" altLang="en-US" sz="3200"/>
              <a:t>FASTQ</a:t>
            </a:r>
            <a:endParaRPr lang="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" altLang="en-US" sz="3200"/>
              <a:t>BED</a:t>
            </a:r>
            <a:endParaRPr lang="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" altLang="en-US" sz="3200"/>
              <a:t>GFF</a:t>
            </a:r>
            <a:endParaRPr lang="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" altLang="en-US" sz="3200"/>
              <a:t>SAM</a:t>
            </a:r>
            <a:endParaRPr lang="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" altLang="en-US" sz="3200"/>
              <a:t>VCF</a:t>
            </a:r>
            <a:endParaRPr lang="" altLang="en-US" sz="3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5397" t="11540" r="13815" b="3110"/>
          <a:stretch>
            <a:fillRect/>
          </a:stretch>
        </p:blipFill>
        <p:spPr>
          <a:xfrm>
            <a:off x="1905" y="74295"/>
            <a:ext cx="7856855" cy="532955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l="13996" t="11382" r="18051" b="7442"/>
          <a:stretch>
            <a:fillRect/>
          </a:stretch>
        </p:blipFill>
        <p:spPr>
          <a:xfrm>
            <a:off x="7209790" y="13335"/>
            <a:ext cx="4956175" cy="33312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rcRect l="17026" t="11118" r="18529" b="35758"/>
          <a:stretch>
            <a:fillRect/>
          </a:stretch>
        </p:blipFill>
        <p:spPr>
          <a:xfrm>
            <a:off x="6774815" y="4327525"/>
            <a:ext cx="5373370" cy="24923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-15240"/>
            <a:ext cx="1215771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" y="24765"/>
            <a:ext cx="12121515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0" y="14605"/>
            <a:ext cx="12176760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7519" t="10876" r="18271" b="18779"/>
          <a:stretch>
            <a:fillRect/>
          </a:stretch>
        </p:blipFill>
        <p:spPr>
          <a:xfrm>
            <a:off x="142875" y="145415"/>
            <a:ext cx="6137275" cy="3782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7135" t="6986" r="18283" b="17291"/>
          <a:stretch>
            <a:fillRect/>
          </a:stretch>
        </p:blipFill>
        <p:spPr>
          <a:xfrm>
            <a:off x="6061710" y="2790190"/>
            <a:ext cx="6136005" cy="404749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-5715"/>
            <a:ext cx="1217803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1403985"/>
            <a:ext cx="10515600" cy="1325563"/>
          </a:xfrm>
        </p:spPr>
        <p:txBody>
          <a:bodyPr>
            <a:normAutofit/>
          </a:bodyPr>
          <a:p>
            <a:r>
              <a:rPr lang="en-US" altLang="en-US"/>
              <a:t>Day 5: Deep learning </a:t>
            </a:r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24130"/>
            <a:ext cx="1210627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65" y="-15875"/>
            <a:ext cx="1214120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44450"/>
            <a:ext cx="8197850" cy="4612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2835910"/>
            <a:ext cx="7301230" cy="41071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78790" y="477520"/>
            <a:ext cx="693420" cy="2357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" altLang="en-US"/>
              <a:t>时</a:t>
            </a:r>
            <a:endParaRPr lang="" altLang="en-US"/>
          </a:p>
          <a:p>
            <a:r>
              <a:rPr lang="" altLang="en-US"/>
              <a:t>间</a:t>
            </a:r>
            <a:endParaRPr lang="" altLang="en-US"/>
          </a:p>
          <a:p>
            <a:r>
              <a:rPr lang="" altLang="en-US"/>
              <a:t>序</a:t>
            </a:r>
            <a:endParaRPr lang="" altLang="en-US"/>
          </a:p>
          <a:p>
            <a:r>
              <a:rPr lang="" altLang="en-US"/>
              <a:t>列</a:t>
            </a:r>
            <a:endParaRPr lang="" altLang="en-US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0813415" y="2921635"/>
            <a:ext cx="986155" cy="2650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en-US">
                <a:sym typeface="+mn-ea"/>
              </a:rPr>
              <a:t>模式识别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13970"/>
            <a:ext cx="1214120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0" y="13970"/>
            <a:ext cx="12141200" cy="68300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8070" t="14800" r="9268" b="10997"/>
          <a:stretch>
            <a:fillRect/>
          </a:stretch>
        </p:blipFill>
        <p:spPr>
          <a:xfrm>
            <a:off x="6231255" y="1759585"/>
            <a:ext cx="3981450" cy="2868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206" t="15724" r="52972" b="24072"/>
          <a:stretch>
            <a:fillRect/>
          </a:stretch>
        </p:blipFill>
        <p:spPr>
          <a:xfrm>
            <a:off x="1507490" y="1759585"/>
            <a:ext cx="3004820" cy="28689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WPS Presentation</Application>
  <PresentationFormat>宽屏</PresentationFormat>
  <Paragraphs>67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4" baseType="lpstr">
      <vt:lpstr>Arial</vt:lpstr>
      <vt:lpstr>宋体</vt:lpstr>
      <vt:lpstr>Wingdings</vt:lpstr>
      <vt:lpstr>Calibri Light</vt:lpstr>
      <vt:lpstr>宋体</vt:lpstr>
      <vt:lpstr>方正书宋_GBK</vt:lpstr>
      <vt:lpstr>Calibri</vt:lpstr>
      <vt:lpstr>微软雅黑</vt:lpstr>
      <vt:lpstr>方正黑体_GBK</vt:lpstr>
      <vt:lpstr>Arial Unicode MS</vt:lpstr>
      <vt:lpstr>Webdings</vt:lpstr>
      <vt:lpstr>Times New Roman</vt:lpstr>
      <vt:lpstr>Office 主题</vt:lpstr>
      <vt:lpstr>《生物信息学》干货分享 （2019龙星课程）</vt:lpstr>
      <vt:lpstr>PowerPoint 演示文稿</vt:lpstr>
      <vt:lpstr>Day 1: genomic technologies</vt:lpstr>
      <vt:lpstr>How Illumina sequencing works</vt:lpstr>
      <vt:lpstr>PowerPoint 演示文稿</vt:lpstr>
      <vt:lpstr>Oxford Nanopore Sequencing</vt:lpstr>
      <vt:lpstr>PowerPoint 演示文稿</vt:lpstr>
      <vt:lpstr>Day 1: typical file formats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1: variant calling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2: alignment of sequencing data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2: genome assembly</vt:lpstr>
      <vt:lpstr>PowerPoint 演示文稿</vt:lpstr>
      <vt:lpstr>PowerPoint 演示文稿</vt:lpstr>
      <vt:lpstr>PowerPoint 演示文稿</vt:lpstr>
      <vt:lpstr>Day 3: detection of structural variants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3: phenotype-driven variant annotation/interpretation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4: SNP and sequencing based association studies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4: Rare or de novo variants in human diseases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5: RNA-Seq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Day 5: Deep learning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yixf</cp:lastModifiedBy>
  <cp:revision>59</cp:revision>
  <dcterms:created xsi:type="dcterms:W3CDTF">2019-08-17T07:11:55Z</dcterms:created>
  <dcterms:modified xsi:type="dcterms:W3CDTF">2019-08-17T07:11:55Z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